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4" r:id="rId1"/>
  </p:sldMasterIdLst>
  <p:notesMasterIdLst>
    <p:notesMasterId r:id="rId35"/>
  </p:notesMasterIdLst>
  <p:sldIdLst>
    <p:sldId id="258" r:id="rId2"/>
    <p:sldId id="328" r:id="rId3"/>
    <p:sldId id="291" r:id="rId4"/>
    <p:sldId id="326" r:id="rId5"/>
    <p:sldId id="332" r:id="rId6"/>
    <p:sldId id="331" r:id="rId7"/>
    <p:sldId id="334" r:id="rId8"/>
    <p:sldId id="327" r:id="rId9"/>
    <p:sldId id="275" r:id="rId10"/>
    <p:sldId id="320" r:id="rId11"/>
    <p:sldId id="260" r:id="rId12"/>
    <p:sldId id="261" r:id="rId13"/>
    <p:sldId id="264" r:id="rId14"/>
    <p:sldId id="318" r:id="rId15"/>
    <p:sldId id="330" r:id="rId16"/>
    <p:sldId id="272" r:id="rId17"/>
    <p:sldId id="273" r:id="rId18"/>
    <p:sldId id="274" r:id="rId19"/>
    <p:sldId id="276" r:id="rId20"/>
    <p:sldId id="277" r:id="rId21"/>
    <p:sldId id="279" r:id="rId22"/>
    <p:sldId id="281" r:id="rId23"/>
    <p:sldId id="282" r:id="rId24"/>
    <p:sldId id="285" r:id="rId25"/>
    <p:sldId id="256" r:id="rId26"/>
    <p:sldId id="340" r:id="rId27"/>
    <p:sldId id="257" r:id="rId28"/>
    <p:sldId id="343" r:id="rId29"/>
    <p:sldId id="344" r:id="rId30"/>
    <p:sldId id="288" r:id="rId31"/>
    <p:sldId id="286" r:id="rId32"/>
    <p:sldId id="287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5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Work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7"/>
    </mc:Choice>
    <mc:Fallback>
      <c:style val="47"/>
    </mc:Fallback>
  </mc:AlternateContent>
  <c:chart>
    <c:title>
      <c:layout>
        <c:manualLayout>
          <c:xMode val="edge"/>
          <c:yMode val="edge"/>
          <c:x val="0.2374382136430369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602920654580701"/>
          <c:y val="0.17073082761989999"/>
          <c:w val="0.86087717311227197"/>
          <c:h val="0.64428764153339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Guest Ages in 2018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&lt; 25 years</c:v>
                </c:pt>
                <c:pt idx="1">
                  <c:v>25 - 34</c:v>
                </c:pt>
                <c:pt idx="2">
                  <c:v>35 - 44</c:v>
                </c:pt>
                <c:pt idx="3">
                  <c:v>45 - 54</c:v>
                </c:pt>
                <c:pt idx="4">
                  <c:v>55 - 61</c:v>
                </c:pt>
                <c:pt idx="5">
                  <c:v>&gt; 62 years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122</c:v>
                </c:pt>
                <c:pt idx="1">
                  <c:v>238</c:v>
                </c:pt>
                <c:pt idx="2">
                  <c:v>223</c:v>
                </c:pt>
                <c:pt idx="3">
                  <c:v>243</c:v>
                </c:pt>
                <c:pt idx="4">
                  <c:v>127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DD-5D4D-B753-8E92B0B57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7724872"/>
        <c:axId val="-2120059176"/>
      </c:barChart>
      <c:valAx>
        <c:axId val="-2120059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7724872"/>
        <c:crosses val="autoZero"/>
        <c:crossBetween val="between"/>
      </c:valAx>
      <c:catAx>
        <c:axId val="-2097724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2005917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Income vs. </a:t>
            </a:r>
          </a:p>
          <a:p>
            <a:pPr>
              <a:defRPr/>
            </a:pPr>
            <a:r>
              <a:rPr lang="en-US"/>
              <a:t>No Income</a:t>
            </a:r>
          </a:p>
        </c:rich>
      </c:tx>
      <c:layout>
        <c:manualLayout>
          <c:xMode val="edge"/>
          <c:yMode val="edge"/>
          <c:x val="0.18398310449006"/>
          <c:y val="2.138509761791899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dk1">
                    <a:tint val="88500"/>
                  </a:schemeClr>
                </a:fgClr>
                <a:bgClr>
                  <a:schemeClr val="dk1">
                    <a:tint val="885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885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0A2C-5441-92BB-2FA89D446289}"/>
              </c:ext>
            </c:extLst>
          </c:dPt>
          <c:dPt>
            <c:idx val="1"/>
            <c:bubble3D val="0"/>
            <c:spPr>
              <a:pattFill prst="ltUpDiag">
                <a:fgClr>
                  <a:schemeClr val="dk1">
                    <a:tint val="55000"/>
                  </a:schemeClr>
                </a:fgClr>
                <a:bgClr>
                  <a:schemeClr val="dk1">
                    <a:tint val="55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5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0A2C-5441-92BB-2FA89D446289}"/>
              </c:ext>
            </c:extLst>
          </c:dPt>
          <c:dPt>
            <c:idx val="2"/>
            <c:bubble3D val="0"/>
            <c:spPr>
              <a:pattFill prst="ltUpDiag">
                <a:fgClr>
                  <a:schemeClr val="dk1">
                    <a:tint val="75000"/>
                  </a:schemeClr>
                </a:fgClr>
                <a:bgClr>
                  <a:schemeClr val="dk1">
                    <a:tint val="75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7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0A2C-5441-92BB-2FA89D446289}"/>
              </c:ext>
            </c:extLst>
          </c:dPt>
          <c:dPt>
            <c:idx val="3"/>
            <c:bubble3D val="0"/>
            <c:spPr>
              <a:pattFill prst="ltUpDiag">
                <a:fgClr>
                  <a:schemeClr val="dk1">
                    <a:tint val="98500"/>
                  </a:schemeClr>
                </a:fgClr>
                <a:bgClr>
                  <a:schemeClr val="dk1">
                    <a:tint val="985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985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0A2C-5441-92BB-2FA89D4462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2"/>
                <c:pt idx="0">
                  <c:v>Income</c:v>
                </c:pt>
                <c:pt idx="1">
                  <c:v>No Income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2C-5441-92BB-2FA89D446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Income Types</a:t>
            </a:r>
          </a:p>
        </c:rich>
      </c:tx>
      <c:layout>
        <c:manualLayout>
          <c:xMode val="edge"/>
          <c:yMode val="edge"/>
          <c:x val="0.24425919789403899"/>
          <c:y val="2.6003126927200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dk1">
                    <a:tint val="88500"/>
                  </a:schemeClr>
                </a:fgClr>
                <a:bgClr>
                  <a:schemeClr val="dk1">
                    <a:tint val="885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885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58F5-0D46-9414-C97B79214789}"/>
              </c:ext>
            </c:extLst>
          </c:dPt>
          <c:dPt>
            <c:idx val="1"/>
            <c:bubble3D val="0"/>
            <c:spPr>
              <a:pattFill prst="ltUpDiag">
                <a:fgClr>
                  <a:schemeClr val="dk1">
                    <a:tint val="55000"/>
                  </a:schemeClr>
                </a:fgClr>
                <a:bgClr>
                  <a:schemeClr val="dk1">
                    <a:tint val="55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5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58F5-0D46-9414-C97B79214789}"/>
              </c:ext>
            </c:extLst>
          </c:dPt>
          <c:dPt>
            <c:idx val="2"/>
            <c:bubble3D val="0"/>
            <c:spPr>
              <a:pattFill prst="ltUpDiag">
                <a:fgClr>
                  <a:schemeClr val="dk1">
                    <a:tint val="75000"/>
                  </a:schemeClr>
                </a:fgClr>
                <a:bgClr>
                  <a:schemeClr val="dk1">
                    <a:tint val="75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75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58F5-0D46-9414-C97B79214789}"/>
              </c:ext>
            </c:extLst>
          </c:dPt>
          <c:dPt>
            <c:idx val="3"/>
            <c:bubble3D val="0"/>
            <c:spPr>
              <a:pattFill prst="ltUpDiag">
                <a:fgClr>
                  <a:schemeClr val="dk1">
                    <a:tint val="98500"/>
                  </a:schemeClr>
                </a:fgClr>
                <a:bgClr>
                  <a:schemeClr val="dk1">
                    <a:tint val="985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dk1">
                    <a:tint val="985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58F5-0D46-9414-C97B792147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3"/>
                <c:pt idx="0">
                  <c:v>Earned </c:v>
                </c:pt>
                <c:pt idx="1">
                  <c:v>SSI/SSDI</c:v>
                </c:pt>
                <c:pt idx="2">
                  <c:v>Other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0.22</c:v>
                </c:pt>
                <c:pt idx="1">
                  <c:v>0.74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F5-0D46-9414-C97B79214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Housing Outcomes</a:t>
            </a:r>
          </a:p>
        </c:rich>
      </c:tx>
      <c:layout>
        <c:manualLayout>
          <c:xMode val="edge"/>
          <c:yMode val="edge"/>
          <c:x val="0.10629709725482629"/>
          <c:y val="5.482425373182651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16-3A48-8B27-A39B0A2DB6DE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16-3A48-8B27-A39B0A2DB6DE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616-3A48-8B27-A39B0A2DB6DE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616-3A48-8B27-A39B0A2DB6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2"/>
                <c:pt idx="0">
                  <c:v>Housing Outcome</c:v>
                </c:pt>
                <c:pt idx="1">
                  <c:v>No Housing Outcome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0.17</c:v>
                </c:pt>
                <c:pt idx="1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616-3A48-8B27-A39B0A2DB6D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88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11809016946972378"/>
          <c:y val="0.61210027399176259"/>
          <c:w val="0.72553220567900445"/>
          <c:h val="0.355005173769141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Housed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DA-EF45-9004-893CC11859EE}"/>
              </c:ext>
            </c:extLst>
          </c:dPt>
          <c:dPt>
            <c:idx val="1"/>
            <c:bubble3D val="0"/>
            <c:spPr>
              <a:solidFill>
                <a:schemeClr val="accent4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DA-EF45-9004-893CC11859EE}"/>
              </c:ext>
            </c:extLst>
          </c:dPt>
          <c:dPt>
            <c:idx val="2"/>
            <c:bubble3D val="0"/>
            <c:spPr>
              <a:solidFill>
                <a:schemeClr val="accent4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DA-EF45-9004-893CC11859EE}"/>
              </c:ext>
            </c:extLst>
          </c:dPt>
          <c:dPt>
            <c:idx val="3"/>
            <c:bubble3D val="0"/>
            <c:spPr>
              <a:solidFill>
                <a:schemeClr val="accent4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DDA-EF45-9004-893CC11859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3"/>
                <c:pt idx="0">
                  <c:v>Permanently</c:v>
                </c:pt>
                <c:pt idx="1">
                  <c:v>Temporarily</c:v>
                </c:pt>
                <c:pt idx="2">
                  <c:v>Diverted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0.27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DDA-EF45-9004-893CC11859E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7"/>
    </mc:Choice>
    <mc:Fallback>
      <c:style val="4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03234323925"/>
          <c:y val="0.121165863664552"/>
          <c:w val="0.69694801710541299"/>
          <c:h val="0.43428760930430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Guests in 2018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2"/>
                <c:pt idx="0">
                  <c:v>Hispanic</c:v>
                </c:pt>
                <c:pt idx="1">
                  <c:v>Non-Hispanic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423</c:v>
                </c:pt>
                <c:pt idx="1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9D-4F40-A90F-B7FABBE358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2"/>
                <c:pt idx="0">
                  <c:v>Hispanic</c:v>
                </c:pt>
                <c:pt idx="1">
                  <c:v>Non-Hispanic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A59D-4F40-A90F-B7FABBE358A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2"/>
                <c:pt idx="0">
                  <c:v>Hispanic</c:v>
                </c:pt>
                <c:pt idx="1">
                  <c:v>Non-Hispanic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A59D-4F40-A90F-B7FABBE35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7968728"/>
        <c:axId val="-2097988568"/>
      </c:barChart>
      <c:catAx>
        <c:axId val="-2097968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97988568"/>
        <c:crosses val="autoZero"/>
        <c:auto val="1"/>
        <c:lblAlgn val="ctr"/>
        <c:lblOffset val="100"/>
        <c:noMultiLvlLbl val="0"/>
      </c:catAx>
      <c:valAx>
        <c:axId val="-2097988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7968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7"/>
    </mc:Choice>
    <mc:Fallback>
      <c:style val="4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622407288113198"/>
          <c:y val="8.3120351241564805E-2"/>
          <c:w val="0.618571006708028"/>
          <c:h val="0.5571480623515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Race in 2018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White</c:v>
                </c:pt>
                <c:pt idx="1">
                  <c:v>Black</c:v>
                </c:pt>
                <c:pt idx="2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774</c:v>
                </c:pt>
                <c:pt idx="1">
                  <c:v>235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C8-0942-80D4-F2988912B4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White</c:v>
                </c:pt>
                <c:pt idx="1">
                  <c:v>Black</c:v>
                </c:pt>
                <c:pt idx="2">
                  <c:v>Other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43C8-0942-80D4-F2988912B4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White</c:v>
                </c:pt>
                <c:pt idx="1">
                  <c:v>Black</c:v>
                </c:pt>
                <c:pt idx="2">
                  <c:v>Other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3C8-0942-80D4-F2988912B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8493032"/>
        <c:axId val="-2119896872"/>
      </c:barChart>
      <c:catAx>
        <c:axId val="-2098493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19896872"/>
        <c:crosses val="autoZero"/>
        <c:auto val="1"/>
        <c:lblAlgn val="ctr"/>
        <c:lblOffset val="100"/>
        <c:noMultiLvlLbl val="0"/>
      </c:catAx>
      <c:valAx>
        <c:axId val="-2119896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8493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Top 5 Self-Reported Reasons</a:t>
            </a:r>
            <a:r>
              <a:rPr lang="en-US" sz="2400" b="1" baseline="0" dirty="0"/>
              <a:t> for Homelessness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CF-1641-9049-95EA04B86363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CF-1641-9049-95EA04B86363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1CF-1641-9049-95EA04B8636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1CF-1641-9049-95EA04B8636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1CF-1641-9049-95EA04B86363}"/>
              </c:ext>
            </c:extLst>
          </c:dPt>
          <c:cat>
            <c:strRef>
              <c:f>Sheet1!$A$3:$A$7</c:f>
              <c:strCache>
                <c:ptCount val="5"/>
                <c:pt idx="0">
                  <c:v>Dispute</c:v>
                </c:pt>
                <c:pt idx="1">
                  <c:v>Financial</c:v>
                </c:pt>
                <c:pt idx="2">
                  <c:v>Eviction</c:v>
                </c:pt>
                <c:pt idx="3">
                  <c:v>Housing</c:v>
                </c:pt>
                <c:pt idx="4">
                  <c:v>Substance Abuse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286</c:v>
                </c:pt>
                <c:pt idx="1">
                  <c:v>299</c:v>
                </c:pt>
                <c:pt idx="2">
                  <c:v>99</c:v>
                </c:pt>
                <c:pt idx="3">
                  <c:v>63</c:v>
                </c:pt>
                <c:pt idx="4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1CF-1641-9049-95EA04B863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33213384"/>
        <c:axId val="-2133209704"/>
      </c:barChart>
      <c:catAx>
        <c:axId val="-21332133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3209704"/>
        <c:crosses val="autoZero"/>
        <c:auto val="1"/>
        <c:lblAlgn val="ctr"/>
        <c:lblOffset val="100"/>
        <c:noMultiLvlLbl val="0"/>
      </c:catAx>
      <c:valAx>
        <c:axId val="-2133209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3213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1C32E-24A8-BD49-8F8D-6FFA9C359CA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A9584-4E00-3D45-A01E-15CF706F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5686C-A60C-40AD-BB66-C613C9FBF9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2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0B63E65-866E-904C-A699-3DAFBDE3BA0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D4C1FDF-C6A4-874C-BC9A-2793D3A4E0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1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18.png"/><Relationship Id="rId5" Type="http://schemas.microsoft.com/office/2007/relationships/media" Target="../media/media3.m4a"/><Relationship Id="rId10" Type="http://schemas.openxmlformats.org/officeDocument/2006/relationships/image" Target="../media/image17.jpe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5.m4a"/><Relationship Id="rId7" Type="http://schemas.openxmlformats.org/officeDocument/2006/relationships/image" Target="../media/image25.jpe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8.m4a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16.jpeg"/><Relationship Id="rId7" Type="http://schemas.openxmlformats.org/officeDocument/2006/relationships/chart" Target="../charts/chart5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-170920"/>
            <a:ext cx="7475220" cy="2453948"/>
          </a:xfrm>
        </p:spPr>
        <p:txBody>
          <a:bodyPr>
            <a:normAutofit/>
          </a:bodyPr>
          <a:lstStyle/>
          <a:p>
            <a:pPr algn="ctr"/>
            <a:r>
              <a:rPr lang="en-US" sz="2800" b="0" dirty="0"/>
              <a:t>Homelessness in Our Communities</a:t>
            </a:r>
            <a:br>
              <a:rPr lang="en-US" sz="2800" b="0" dirty="0"/>
            </a:br>
            <a:r>
              <a:rPr lang="en-US" sz="2800" b="0" dirty="0"/>
              <a:t>Western Massachusetts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2485" y="2675943"/>
            <a:ext cx="7591209" cy="269307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6200" b="1" u="sng" dirty="0">
                <a:solidFill>
                  <a:schemeClr val="tx1"/>
                </a:solidFill>
              </a:rPr>
              <a:t>Integrated Treatment Services</a:t>
            </a:r>
          </a:p>
          <a:p>
            <a:pPr algn="ctr"/>
            <a:r>
              <a:rPr lang="en-US" sz="5200" b="1" i="1" dirty="0">
                <a:solidFill>
                  <a:schemeClr val="tx1"/>
                </a:solidFill>
              </a:rPr>
              <a:t>Trauma-Responsive Homelessness Work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Collaborative Mental Health, Substance Abuse, Medical, and Housing Case Management Programming in Western Massachusetts</a:t>
            </a: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sz="2800" b="1" dirty="0">
              <a:solidFill>
                <a:schemeClr val="tx1"/>
              </a:solidFill>
            </a:endParaRPr>
          </a:p>
          <a:p>
            <a:pPr lvl="0" algn="ctr" defTabSz="457200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2800" b="1" dirty="0">
                <a:solidFill>
                  <a:schemeClr val="tx1"/>
                </a:solidFill>
              </a:rPr>
              <a:t>    Christy </a:t>
            </a:r>
            <a:r>
              <a:rPr lang="en-US" sz="2800" b="1" dirty="0">
                <a:solidFill>
                  <a:prstClr val="black"/>
                </a:solidFill>
              </a:rPr>
              <a:t>O’Brien, MSW, LICS</a:t>
            </a:r>
            <a:r>
              <a:rPr lang="en-US" sz="2800" b="1" dirty="0">
                <a:solidFill>
                  <a:srgbClr val="000000"/>
                </a:solidFill>
              </a:rPr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32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0333206"/>
              </p:ext>
            </p:extLst>
          </p:nvPr>
        </p:nvGraphicFramePr>
        <p:xfrm>
          <a:off x="381000" y="457200"/>
          <a:ext cx="8534400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6718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659644" cy="1356360"/>
          </a:xfrm>
        </p:spPr>
        <p:txBody>
          <a:bodyPr/>
          <a:lstStyle/>
          <a:p>
            <a:r>
              <a:rPr lang="en-US" u="sng" dirty="0"/>
              <a:t>Trauma, Substance Abuse, and Homelessness</a:t>
            </a:r>
            <a:r>
              <a:rPr lang="en-US" sz="1600" i="1" dirty="0"/>
              <a:t>    </a:t>
            </a:r>
            <a:endParaRPr lang="en-US" sz="2000" u="sng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93" y="2074169"/>
            <a:ext cx="3466786" cy="4438193"/>
          </a:xfrm>
          <a:prstGeom prst="rect">
            <a:avLst/>
          </a:prstGeom>
        </p:spPr>
      </p:pic>
      <p:pic>
        <p:nvPicPr>
          <p:cNvPr id="5" name="Roxanna Trauma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84621" y="2074169"/>
            <a:ext cx="1077758" cy="1437010"/>
          </a:xfrm>
          <a:prstGeom prst="rect">
            <a:avLst/>
          </a:prstGeom>
        </p:spPr>
      </p:pic>
      <p:pic>
        <p:nvPicPr>
          <p:cNvPr id="6" name="Veronica Addictio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11195" y="2093123"/>
            <a:ext cx="1063542" cy="1418056"/>
          </a:xfrm>
          <a:prstGeom prst="rect">
            <a:avLst/>
          </a:prstGeom>
        </p:spPr>
      </p:pic>
      <p:pic>
        <p:nvPicPr>
          <p:cNvPr id="7" name="Guest 1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18659" y="4038480"/>
            <a:ext cx="1243720" cy="1658293"/>
          </a:xfrm>
          <a:prstGeom prst="rect">
            <a:avLst/>
          </a:prstGeom>
        </p:spPr>
      </p:pic>
      <p:pic>
        <p:nvPicPr>
          <p:cNvPr id="8" name="Roxanna Trauma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12011" y="4038480"/>
            <a:ext cx="1020896" cy="136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5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824" y="2210868"/>
            <a:ext cx="3300465" cy="3586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71578"/>
            <a:ext cx="7406640" cy="1018013"/>
          </a:xfrm>
        </p:spPr>
        <p:txBody>
          <a:bodyPr/>
          <a:lstStyle/>
          <a:p>
            <a:r>
              <a:rPr lang="en-US" u="sng" dirty="0"/>
              <a:t>Theoretical Assumptions: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827" y="1798966"/>
            <a:ext cx="5098211" cy="442247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400" b="1" dirty="0">
                <a:latin typeface="Trebuchet MS" panose="020B0703020202090204" pitchFamily="34" charset="0"/>
              </a:rPr>
              <a:t>Housing First, Best Practice </a:t>
            </a:r>
            <a:endParaRPr lang="en-US" sz="2900" b="1" dirty="0">
              <a:solidFill>
                <a:srgbClr val="202124"/>
              </a:solidFill>
              <a:latin typeface="Trebuchet MS" panose="020B0703020202090204" pitchFamily="34" charset="0"/>
            </a:endParaRPr>
          </a:p>
          <a:p>
            <a:pPr lvl="1"/>
            <a:r>
              <a:rPr lang="en-US" sz="2600" b="1" i="0" dirty="0">
                <a:effectLst/>
                <a:latin typeface="Trebuchet MS" panose="020B0703020202090204" pitchFamily="34" charset="0"/>
              </a:rPr>
              <a:t>Immediate acces</a:t>
            </a:r>
            <a:r>
              <a:rPr lang="en-US" sz="2600" b="1" dirty="0">
                <a:latin typeface="Trebuchet MS" panose="020B0703020202090204" pitchFamily="34" charset="0"/>
              </a:rPr>
              <a:t>s to permanent housing</a:t>
            </a:r>
          </a:p>
          <a:p>
            <a:pPr lvl="1"/>
            <a:r>
              <a:rPr lang="en-US" sz="2600" b="1" i="0" dirty="0">
                <a:effectLst/>
                <a:latin typeface="Trebuchet MS" panose="020B0703020202090204" pitchFamily="34" charset="0"/>
              </a:rPr>
              <a:t>Choice and self-determination</a:t>
            </a:r>
          </a:p>
          <a:p>
            <a:pPr lvl="1"/>
            <a:r>
              <a:rPr lang="en-US" sz="2600" b="1" i="0" dirty="0">
                <a:effectLst/>
                <a:latin typeface="Trebuchet MS" panose="020B0703020202090204" pitchFamily="34" charset="0"/>
              </a:rPr>
              <a:t>Recovery Support</a:t>
            </a:r>
          </a:p>
          <a:p>
            <a:pPr lvl="1"/>
            <a:r>
              <a:rPr lang="en-US" sz="2600" b="1" dirty="0">
                <a:latin typeface="Trebuchet MS" panose="020B0703020202090204" pitchFamily="34" charset="0"/>
              </a:rPr>
              <a:t>Individualized support services</a:t>
            </a:r>
          </a:p>
          <a:p>
            <a:pPr lvl="1"/>
            <a:r>
              <a:rPr lang="en-US" sz="2600" b="1" i="0" dirty="0">
                <a:effectLst/>
                <a:latin typeface="Trebuchet MS" panose="020B0703020202090204" pitchFamily="34" charset="0"/>
              </a:rPr>
              <a:t>Community integration</a:t>
            </a:r>
            <a:endParaRPr lang="en-US" sz="3400" b="1" dirty="0">
              <a:latin typeface="Trebuchet MS" panose="020B0703020202090204" pitchFamily="34" charset="0"/>
            </a:endParaRPr>
          </a:p>
          <a:p>
            <a:pPr marL="388620" indent="-342900">
              <a:buFontTx/>
              <a:buChar char="-"/>
            </a:pPr>
            <a:r>
              <a:rPr lang="en-US" sz="2300" b="1" i="1" dirty="0" smtClean="0"/>
              <a:t>= </a:t>
            </a:r>
            <a:r>
              <a:rPr lang="en-US" sz="2300" b="1" i="1" dirty="0"/>
              <a:t>“Housing stability has been shown to support long-term recovery and prevent relapse from substance abuse and mental disorders </a:t>
            </a:r>
            <a:r>
              <a:rPr lang="en-US" sz="1200" dirty="0"/>
              <a:t>(</a:t>
            </a:r>
            <a:r>
              <a:rPr lang="en-US" sz="1200" dirty="0" err="1"/>
              <a:t>Kertesz</a:t>
            </a:r>
            <a:r>
              <a:rPr lang="en-US" sz="1200" dirty="0"/>
              <a:t>, Horton, </a:t>
            </a:r>
            <a:r>
              <a:rPr lang="en-US" sz="1200" dirty="0" err="1"/>
              <a:t>Friedmann</a:t>
            </a:r>
            <a:r>
              <a:rPr lang="en-US" sz="1200" dirty="0"/>
              <a:t>, </a:t>
            </a:r>
            <a:r>
              <a:rPr lang="en-US" sz="1200" dirty="0" err="1"/>
              <a:t>Saitz</a:t>
            </a:r>
            <a:r>
              <a:rPr lang="en-US" sz="1200" dirty="0"/>
              <a:t>, &amp; </a:t>
            </a:r>
            <a:r>
              <a:rPr lang="en-US" sz="1200" dirty="0" err="1"/>
              <a:t>Samet</a:t>
            </a:r>
            <a:r>
              <a:rPr lang="en-US" sz="1200" dirty="0"/>
              <a:t>, 2003, in SAMHSA 2015).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4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Trauma-Responsive Homelessness Intervention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337" y="1425389"/>
            <a:ext cx="4551512" cy="4728698"/>
          </a:xfrm>
        </p:spPr>
        <p:txBody>
          <a:bodyPr>
            <a:normAutofit fontScale="85000" lnSpcReduction="20000"/>
          </a:bodyPr>
          <a:lstStyle/>
          <a:p>
            <a:pPr marL="388620" indent="-342900">
              <a:buFont typeface="Arial" panose="020B0604020202020204" pitchFamily="34" charset="0"/>
              <a:buChar char="•"/>
            </a:pPr>
            <a:r>
              <a:rPr lang="en-US" u="sng" dirty="0"/>
              <a:t>Principles of Trauma Informed Care (TIC) </a:t>
            </a:r>
            <a:r>
              <a:rPr lang="en-US" sz="1300" dirty="0"/>
              <a:t>(Fallot &amp; Harris, 2009; Hopper et al., 2010; Olivet et al., 2010 in Levy &amp; Johnson, 2018):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Safety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Trustworthiness and transparency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Peer Support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Collaboration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Empowerment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Voice and choice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en-US" u="sng" dirty="0"/>
              <a:t>TIC in homelessness</a:t>
            </a:r>
            <a:r>
              <a:rPr lang="en-US" dirty="0"/>
              <a:t>: </a:t>
            </a:r>
            <a:r>
              <a:rPr lang="en-US" sz="1300" dirty="0"/>
              <a:t>(Levy &amp; Johnson, 2018) 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An awareness of the nature and later expression of past trauma;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An emphasis on safety;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Creating opportunities to rebuild control; and,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Adoption of strengths-based approach.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319" y="2566372"/>
            <a:ext cx="3507028" cy="320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00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Western </a:t>
            </a:r>
            <a:r>
              <a:rPr lang="en-US" sz="2800" b="1" dirty="0"/>
              <a:t>MA “Emergency” Shelters 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8312"/>
            <a:ext cx="8229600" cy="44196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000" b="1" dirty="0"/>
              <a:t>Friends of the </a:t>
            </a:r>
            <a:r>
              <a:rPr lang="en-US" sz="2000" b="1" dirty="0" smtClean="0"/>
              <a:t>Homeless</a:t>
            </a:r>
            <a:r>
              <a:rPr lang="en-US" sz="2000" dirty="0" smtClean="0"/>
              <a:t>, Springfield </a:t>
            </a:r>
          </a:p>
          <a:p>
            <a:pPr marL="457200" indent="-457200">
              <a:buAutoNum type="arabicPeriod"/>
            </a:pPr>
            <a:r>
              <a:rPr lang="en-US" sz="2000" b="1" dirty="0" smtClean="0"/>
              <a:t>Grove </a:t>
            </a:r>
            <a:r>
              <a:rPr lang="en-US" sz="2000" b="1" dirty="0"/>
              <a:t>Street Inn </a:t>
            </a:r>
            <a:r>
              <a:rPr lang="en-US" sz="2000" dirty="0" smtClean="0"/>
              <a:t>(CSO), </a:t>
            </a:r>
            <a:r>
              <a:rPr lang="en-US" sz="2000" dirty="0"/>
              <a:t>Northampton </a:t>
            </a: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b="1" dirty="0" smtClean="0"/>
              <a:t>Springfield Rescue Mission, Springfield, Mill St. &amp; Taylor St.</a:t>
            </a:r>
          </a:p>
          <a:p>
            <a:pPr marL="457200" indent="-457200">
              <a:buAutoNum type="arabicPeriod"/>
            </a:pPr>
            <a:r>
              <a:rPr lang="en-US" sz="2000" b="1" dirty="0" smtClean="0"/>
              <a:t>Samaritan </a:t>
            </a:r>
            <a:r>
              <a:rPr lang="en-US" sz="2000" b="1" dirty="0"/>
              <a:t>Inn</a:t>
            </a:r>
            <a:r>
              <a:rPr lang="en-US" sz="2000" dirty="0"/>
              <a:t>, Westfield </a:t>
            </a: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b="1" dirty="0" smtClean="0"/>
              <a:t>Greenfield </a:t>
            </a:r>
            <a:r>
              <a:rPr lang="en-US" sz="2000" b="1" dirty="0"/>
              <a:t>Shelter </a:t>
            </a:r>
            <a:r>
              <a:rPr lang="en-US" sz="2000" dirty="0" smtClean="0"/>
              <a:t>(CSO) </a:t>
            </a: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b="1" dirty="0" smtClean="0"/>
              <a:t>Barton’s </a:t>
            </a:r>
            <a:r>
              <a:rPr lang="en-US" sz="2000" b="1" dirty="0"/>
              <a:t>Crossing</a:t>
            </a:r>
            <a:r>
              <a:rPr lang="en-US" sz="2000" dirty="0"/>
              <a:t>, Pittsfield, (</a:t>
            </a:r>
            <a:r>
              <a:rPr lang="en-US" sz="2000" dirty="0" err="1"/>
              <a:t>ServiceNet</a:t>
            </a:r>
            <a:r>
              <a:rPr lang="en-US" sz="2000" dirty="0" smtClean="0"/>
              <a:t>) 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Providence Ministries, Holyoke = Pop-Up</a:t>
            </a: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 smtClean="0"/>
              <a:t>Amherst </a:t>
            </a:r>
            <a:r>
              <a:rPr lang="en-US" sz="2000" dirty="0"/>
              <a:t>Shelter, Craig’s Doors, (behavior based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9419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8B99-32DF-78F5-50DF-AB1EAFF52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2" y="-110938"/>
            <a:ext cx="7583487" cy="1044388"/>
          </a:xfrm>
        </p:spPr>
        <p:txBody>
          <a:bodyPr/>
          <a:lstStyle/>
          <a:p>
            <a:pPr algn="ctr"/>
            <a:r>
              <a:rPr lang="en-US" dirty="0"/>
              <a:t>Shelter Refusal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8E50A-C366-D929-552B-1B1E3A885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2" y="1088020"/>
            <a:ext cx="3930175" cy="510428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u="sng" dirty="0"/>
              <a:t>Why would anyone refuse shelter?</a:t>
            </a:r>
            <a:endParaRPr lang="en-US" sz="2400" dirty="0"/>
          </a:p>
          <a:p>
            <a:pPr lvl="1"/>
            <a:r>
              <a:rPr lang="en-US" sz="2400" dirty="0"/>
              <a:t>Trauma, PTSD</a:t>
            </a:r>
          </a:p>
          <a:p>
            <a:pPr lvl="1"/>
            <a:r>
              <a:rPr lang="en-US" sz="2400" dirty="0"/>
              <a:t>Substance Use and lack of Harm-Reduction</a:t>
            </a:r>
          </a:p>
          <a:p>
            <a:pPr lvl="1"/>
            <a:r>
              <a:rPr lang="en-US" sz="2400" dirty="0"/>
              <a:t>Autonomy &amp; Respect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C35B3-DB09-EA6F-F2AE-42F20C869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139" y="1088020"/>
            <a:ext cx="3611283" cy="2513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600D8-B5E2-C28B-14DF-3F06D6B33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" y="3958542"/>
            <a:ext cx="3691413" cy="2405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A10620-11DE-1F4F-9271-E80173A9E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870" y="3958542"/>
            <a:ext cx="3752552" cy="24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18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0" y="624486"/>
            <a:ext cx="7210396" cy="1709036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/>
            </a:r>
            <a:br>
              <a:rPr lang="en-US" b="1" u="sng" dirty="0"/>
            </a:br>
            <a:r>
              <a:rPr lang="en-US" b="1" u="sng" dirty="0"/>
              <a:t/>
            </a:r>
            <a:br>
              <a:rPr lang="en-US" b="1" u="sng" dirty="0"/>
            </a:br>
            <a:r>
              <a:rPr lang="en-US" b="1" u="sng" dirty="0"/>
              <a:t/>
            </a:r>
            <a:br>
              <a:rPr lang="en-US" b="1" u="sng" dirty="0"/>
            </a:br>
            <a:r>
              <a:rPr lang="en-US" b="1" u="sng" dirty="0"/>
              <a:t/>
            </a:r>
            <a:br>
              <a:rPr lang="en-US" b="1" u="sng" dirty="0"/>
            </a:br>
            <a:r>
              <a:rPr lang="en-US" b="1" u="sng" dirty="0"/>
              <a:t>Emergency Shelter</a:t>
            </a:r>
            <a:r>
              <a:rPr lang="en-US" b="1" dirty="0"/>
              <a:t>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“Describe your first night in shelter?”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Guest 1 (1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707" end="21179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060" y="2618114"/>
            <a:ext cx="839715" cy="1119620"/>
          </a:xfrm>
          <a:ln>
            <a:solidFill>
              <a:srgbClr val="4F81BD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6638" y="2780384"/>
            <a:ext cx="4595177" cy="2584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2590" y="2773543"/>
            <a:ext cx="4603934" cy="2589713"/>
          </a:xfrm>
          <a:prstGeom prst="rect">
            <a:avLst/>
          </a:prstGeom>
        </p:spPr>
      </p:pic>
      <p:pic>
        <p:nvPicPr>
          <p:cNvPr id="3" name="Roxanna First Night Copy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497" y="4341292"/>
            <a:ext cx="778278" cy="10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1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57" y="1408319"/>
            <a:ext cx="4395438" cy="404136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23227" r="23227"/>
          <a:stretch>
            <a:fillRect/>
          </a:stretch>
        </p:blipFill>
        <p:spPr>
          <a:xfrm>
            <a:off x="5051787" y="1417431"/>
            <a:ext cx="3743156" cy="4032249"/>
          </a:xfrm>
        </p:spPr>
      </p:pic>
    </p:spTree>
    <p:extLst>
      <p:ext uri="{BB962C8B-B14F-4D97-AF65-F5344CB8AC3E}">
        <p14:creationId xmlns:p14="http://schemas.microsoft.com/office/powerpoint/2010/main" val="1967260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888" y="1348903"/>
            <a:ext cx="7583487" cy="1044388"/>
          </a:xfrm>
        </p:spPr>
        <p:txBody>
          <a:bodyPr>
            <a:normAutofit fontScale="90000"/>
          </a:bodyPr>
          <a:lstStyle/>
          <a:p>
            <a:r>
              <a:rPr lang="en-US" dirty="0"/>
              <a:t>Beds, cots, and floors.</a:t>
            </a:r>
            <a:br>
              <a:rPr lang="en-US" dirty="0"/>
            </a:br>
            <a:r>
              <a:rPr lang="en-US" dirty="0"/>
              <a:t>Overstimulation, no privacy, in a  </a:t>
            </a:r>
            <a:br>
              <a:rPr lang="en-US" dirty="0"/>
            </a:br>
            <a:r>
              <a:rPr lang="en-US" dirty="0"/>
              <a:t>community of traumatized and trauma. </a:t>
            </a:r>
            <a:r>
              <a:rPr lang="en-US" sz="1800" i="1" dirty="0"/>
              <a:t>Listen in!</a:t>
            </a:r>
          </a:p>
        </p:txBody>
      </p:sp>
      <p:pic>
        <p:nvPicPr>
          <p:cNvPr id="7" name="Content Placeholder 3" descr="3-5-13 basement shot with hand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19934" b="19934"/>
          <a:stretch>
            <a:fillRect/>
          </a:stretch>
        </p:blipFill>
        <p:spPr>
          <a:xfrm>
            <a:off x="4580156" y="2470099"/>
            <a:ext cx="4293081" cy="3674833"/>
          </a:xfrm>
        </p:spPr>
      </p:pic>
      <p:pic>
        <p:nvPicPr>
          <p:cNvPr id="6" name="Content Placeholder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" y="2470096"/>
            <a:ext cx="4255598" cy="3651436"/>
          </a:xfrm>
          <a:prstGeom prst="rect">
            <a:avLst/>
          </a:prstGeom>
        </p:spPr>
      </p:pic>
      <p:pic>
        <p:nvPicPr>
          <p:cNvPr id="3" name="Roxanna Dorm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8062" y="581579"/>
            <a:ext cx="850313" cy="11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Common Mental Health Challenges: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1411" y="1965960"/>
            <a:ext cx="4881473" cy="4038600"/>
          </a:xfrm>
        </p:spPr>
        <p:txBody>
          <a:bodyPr>
            <a:normAutofit fontScale="77500" lnSpcReduction="20000"/>
          </a:bodyPr>
          <a:lstStyle/>
          <a:p>
            <a:pPr marL="388620" indent="-342900">
              <a:buFontTx/>
              <a:buChar char="-"/>
            </a:pPr>
            <a:r>
              <a:rPr lang="en-US" b="1" u="sng" dirty="0"/>
              <a:t>Trauma</a:t>
            </a:r>
            <a:r>
              <a:rPr lang="en-US" dirty="0"/>
              <a:t>: Post-traumatic Stress Disorder, Acute Stress Disorder, Trauma of Chronic Poverty, Trauma of System Failures, Attachment Traumas, Trauma of Homelessness</a:t>
            </a:r>
            <a:r>
              <a:rPr lang="en-US" dirty="0" smtClean="0"/>
              <a:t>.</a:t>
            </a:r>
            <a:endParaRPr lang="en-US" b="1" u="sng" dirty="0" smtClean="0"/>
          </a:p>
          <a:p>
            <a:pPr marL="388620" indent="-342900">
              <a:buFontTx/>
              <a:buChar char="-"/>
            </a:pPr>
            <a:r>
              <a:rPr lang="en-US" b="1" u="sng" dirty="0" smtClean="0"/>
              <a:t>Mood </a:t>
            </a:r>
            <a:r>
              <a:rPr lang="en-US" b="1" u="sng" dirty="0"/>
              <a:t>Disorders</a:t>
            </a:r>
            <a:r>
              <a:rPr lang="en-US" dirty="0"/>
              <a:t>: Depression, Bipolar Disorders</a:t>
            </a:r>
          </a:p>
          <a:p>
            <a:pPr marL="388620" indent="-342900">
              <a:buFontTx/>
              <a:buChar char="-"/>
            </a:pPr>
            <a:r>
              <a:rPr lang="en-US" b="1" u="sng" dirty="0"/>
              <a:t>Anxiety Disorders</a:t>
            </a:r>
            <a:r>
              <a:rPr lang="en-US" dirty="0"/>
              <a:t>: Generalized Anxiety Disorder</a:t>
            </a:r>
          </a:p>
          <a:p>
            <a:pPr marL="388620" indent="-342900">
              <a:buFontTx/>
              <a:buChar char="-"/>
            </a:pPr>
            <a:r>
              <a:rPr lang="en-US" b="1" u="sng" dirty="0"/>
              <a:t>Psychotic Disorders</a:t>
            </a:r>
            <a:r>
              <a:rPr lang="en-US" dirty="0"/>
              <a:t>: Schizoaffective Disorder, Schizophrenia</a:t>
            </a:r>
          </a:p>
          <a:p>
            <a:pPr marL="388620" indent="-342900">
              <a:buFontTx/>
              <a:buChar char="-"/>
            </a:pPr>
            <a:r>
              <a:rPr lang="en-US" b="1" u="sng" dirty="0"/>
              <a:t>Substance Use Disorders</a:t>
            </a:r>
            <a:r>
              <a:rPr lang="en-US" dirty="0"/>
              <a:t>: Opioid Use, Alcohol Use, Cocaine Use, Cannabis </a:t>
            </a:r>
            <a:r>
              <a:rPr lang="en-US" dirty="0" smtClean="0"/>
              <a:t>Use</a:t>
            </a:r>
            <a:endParaRPr lang="en-US" dirty="0"/>
          </a:p>
        </p:txBody>
      </p:sp>
      <p:pic>
        <p:nvPicPr>
          <p:cNvPr id="1026" name="Picture 2" descr="Image result for trau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23" y="2242867"/>
            <a:ext cx="2975889" cy="330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987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7FC88-77A5-947B-B4C9-0795994E8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210" y="1458411"/>
            <a:ext cx="7583487" cy="456774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u="sng" dirty="0"/>
              <a:t>Christy O’Brien, LICSW</a:t>
            </a:r>
          </a:p>
          <a:p>
            <a:r>
              <a:rPr lang="en-US" sz="2400" dirty="0"/>
              <a:t>Center for Human Development, Program Director, Community Behavioral Health Center (CBHC), </a:t>
            </a:r>
            <a:r>
              <a:rPr lang="en-US" sz="2400" dirty="0" smtClean="0"/>
              <a:t>Chicopee</a:t>
            </a:r>
          </a:p>
          <a:p>
            <a:r>
              <a:rPr lang="en-US" sz="2400" dirty="0" smtClean="0"/>
              <a:t>Friends </a:t>
            </a:r>
            <a:r>
              <a:rPr lang="en-US" sz="2400" dirty="0"/>
              <a:t>of the Homeless, Clinical Director; Model and </a:t>
            </a:r>
            <a:r>
              <a:rPr lang="en-US" sz="2400" dirty="0" smtClean="0"/>
              <a:t>Services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125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“Triple-Diagnosis” Population: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4000" dirty="0"/>
              <a:t>Mental or behavioral health challenges</a:t>
            </a:r>
          </a:p>
          <a:p>
            <a:pPr algn="ctr"/>
            <a:r>
              <a:rPr lang="en-US" sz="3800" dirty="0"/>
              <a:t>+</a:t>
            </a:r>
          </a:p>
          <a:p>
            <a:pPr algn="ctr"/>
            <a:r>
              <a:rPr lang="en-US" sz="4000" dirty="0"/>
              <a:t>Substance use challenges</a:t>
            </a:r>
          </a:p>
          <a:p>
            <a:pPr algn="ctr"/>
            <a:r>
              <a:rPr lang="en-US" sz="4000" dirty="0"/>
              <a:t>+</a:t>
            </a:r>
          </a:p>
          <a:p>
            <a:pPr algn="ctr"/>
            <a:r>
              <a:rPr lang="en-US" sz="4000" dirty="0"/>
              <a:t>Medical challenges</a:t>
            </a:r>
          </a:p>
        </p:txBody>
      </p:sp>
    </p:spTree>
    <p:extLst>
      <p:ext uri="{BB962C8B-B14F-4D97-AF65-F5344CB8AC3E}">
        <p14:creationId xmlns:p14="http://schemas.microsoft.com/office/powerpoint/2010/main" val="64934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321" y="355982"/>
            <a:ext cx="5984979" cy="1320418"/>
          </a:xfrm>
        </p:spPr>
        <p:txBody>
          <a:bodyPr/>
          <a:lstStyle/>
          <a:p>
            <a:r>
              <a:rPr lang="en-US" u="sng" dirty="0"/>
              <a:t>Integrated Treatment Services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783" b="5783"/>
          <a:stretch>
            <a:fillRect/>
          </a:stretch>
        </p:blipFill>
        <p:spPr>
          <a:xfrm>
            <a:off x="3841750" y="1960719"/>
            <a:ext cx="4686983" cy="414556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321" y="1752600"/>
            <a:ext cx="3379658" cy="4561804"/>
          </a:xfrm>
        </p:spPr>
        <p:txBody>
          <a:bodyPr>
            <a:noAutofit/>
          </a:bodyPr>
          <a:lstStyle/>
          <a:p>
            <a:r>
              <a:rPr lang="en-US" sz="2000" dirty="0"/>
              <a:t>Agencies, such as, Substance Abuse and Mental Health Services Administration (SAMHSA), delegate millions of federal dollars to non-profits for the integration of: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mental health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substance abuse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medical care, and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rapid housing search services for those experiencing homelessness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635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80256" y="-196769"/>
            <a:ext cx="7583487" cy="1263342"/>
          </a:xfrm>
        </p:spPr>
        <p:txBody>
          <a:bodyPr/>
          <a:lstStyle/>
          <a:p>
            <a:pPr algn="ctr"/>
            <a:r>
              <a:rPr lang="en-US" u="sng" dirty="0"/>
              <a:t>Successful Path To Housing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036804" y="1425388"/>
            <a:ext cx="3354245" cy="693135"/>
          </a:xfrm>
        </p:spPr>
        <p:txBody>
          <a:bodyPr>
            <a:normAutofit/>
          </a:bodyPr>
          <a:lstStyle/>
          <a:p>
            <a:r>
              <a:rPr lang="en-US" sz="3600" u="sng" dirty="0"/>
              <a:t>The Team: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007429" y="1426447"/>
            <a:ext cx="3355521" cy="692076"/>
          </a:xfrm>
        </p:spPr>
        <p:txBody>
          <a:bodyPr>
            <a:normAutofit/>
          </a:bodyPr>
          <a:lstStyle/>
          <a:p>
            <a:r>
              <a:rPr lang="en-US" sz="3600" u="sng" dirty="0"/>
              <a:t>The Outcomes: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986717" y="2384386"/>
            <a:ext cx="3729019" cy="372127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Case </a:t>
            </a:r>
            <a:r>
              <a:rPr lang="en-US" dirty="0" err="1"/>
              <a:t>Managment</a:t>
            </a:r>
            <a:endParaRPr lang="en-US" dirty="0"/>
          </a:p>
          <a:p>
            <a:r>
              <a:rPr lang="en-US" dirty="0"/>
              <a:t>County chronically homelessness list.</a:t>
            </a:r>
          </a:p>
          <a:p>
            <a:r>
              <a:rPr lang="en-US" dirty="0"/>
              <a:t>Section 8, Food Stamps, etc.</a:t>
            </a:r>
          </a:p>
          <a:p>
            <a:r>
              <a:rPr lang="en-US" dirty="0"/>
              <a:t>Connection to Mental Health Support</a:t>
            </a:r>
          </a:p>
          <a:p>
            <a:r>
              <a:rPr lang="en-US" dirty="0"/>
              <a:t>Connection to SUD Tx, Recovery Coaching</a:t>
            </a:r>
          </a:p>
          <a:p>
            <a:r>
              <a:rPr lang="en-US" dirty="0"/>
              <a:t>Medical Care</a:t>
            </a:r>
          </a:p>
          <a:p>
            <a:r>
              <a:rPr lang="en-US" dirty="0"/>
              <a:t>Transportation</a:t>
            </a:r>
          </a:p>
          <a:p>
            <a:r>
              <a:rPr lang="en-US" dirty="0"/>
              <a:t>DCF, Probation, Court</a:t>
            </a:r>
          </a:p>
          <a:p>
            <a:r>
              <a:rPr lang="en-US" dirty="0"/>
              <a:t>Enduring supports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32238" y="2384386"/>
            <a:ext cx="3928332" cy="41716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Case Manager</a:t>
            </a:r>
          </a:p>
          <a:p>
            <a:r>
              <a:rPr lang="en-US" dirty="0"/>
              <a:t>Housing Placement Specialists/Housing Navigator (CHD, FOH, Elliot Services)</a:t>
            </a:r>
          </a:p>
          <a:p>
            <a:r>
              <a:rPr lang="en-US" dirty="0"/>
              <a:t>Outreach Team</a:t>
            </a:r>
          </a:p>
          <a:p>
            <a:pPr lvl="1"/>
            <a:r>
              <a:rPr lang="en-US" dirty="0"/>
              <a:t>Community Support Providers</a:t>
            </a:r>
          </a:p>
          <a:p>
            <a:pPr lvl="1"/>
            <a:r>
              <a:rPr lang="en-US" dirty="0"/>
              <a:t>Recovery Support Navigators</a:t>
            </a:r>
          </a:p>
          <a:p>
            <a:r>
              <a:rPr lang="en-US" dirty="0" smtClean="0"/>
              <a:t>Mental </a:t>
            </a:r>
            <a:r>
              <a:rPr lang="en-US" dirty="0"/>
              <a:t>Health</a:t>
            </a:r>
          </a:p>
          <a:p>
            <a:r>
              <a:rPr lang="en-US" dirty="0" smtClean="0"/>
              <a:t>SUD </a:t>
            </a:r>
            <a:r>
              <a:rPr lang="en-US" dirty="0" err="1"/>
              <a:t>Tx</a:t>
            </a:r>
            <a:r>
              <a:rPr lang="en-US" dirty="0"/>
              <a:t> Centers</a:t>
            </a:r>
          </a:p>
          <a:p>
            <a:r>
              <a:rPr lang="en-US" dirty="0"/>
              <a:t>Affiliate PCPs/Health Care for the Homeless</a:t>
            </a:r>
          </a:p>
        </p:txBody>
      </p:sp>
    </p:spTree>
    <p:extLst>
      <p:ext uri="{BB962C8B-B14F-4D97-AF65-F5344CB8AC3E}">
        <p14:creationId xmlns:p14="http://schemas.microsoft.com/office/powerpoint/2010/main" val="257980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71784" y="282616"/>
            <a:ext cx="6540500" cy="1110325"/>
          </a:xfrm>
        </p:spPr>
        <p:txBody>
          <a:bodyPr/>
          <a:lstStyle/>
          <a:p>
            <a:r>
              <a:rPr lang="en-US" u="sng" dirty="0"/>
              <a:t>Important </a:t>
            </a:r>
            <a:br>
              <a:rPr lang="en-US" u="sng" dirty="0"/>
            </a:br>
            <a:r>
              <a:rPr lang="en-US" u="sng" dirty="0"/>
              <a:t>Engagement Philosophies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316523" y="1940823"/>
            <a:ext cx="4442978" cy="5266267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    Harm reduction: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i="1" dirty="0"/>
              <a:t>“Inherent in harm reduction is an understanding that it is not necessarily the drugs themselves that do the most damage to a user; the laws and systems of prohibition – which make drug procurement and possession illegal – are what hurt people the most” </a:t>
            </a:r>
            <a:r>
              <a:rPr lang="en-US" sz="1000" i="1" dirty="0"/>
              <a:t>(Lupik,2017)</a:t>
            </a:r>
          </a:p>
          <a:p>
            <a:pPr lvl="1"/>
            <a:r>
              <a:rPr lang="en-US" sz="2400" dirty="0"/>
              <a:t>Self-determination: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dirty="0"/>
              <a:t> </a:t>
            </a:r>
            <a:r>
              <a:rPr lang="en-US" sz="1400" i="1" dirty="0"/>
              <a:t>“Allowing each person to determine for themselves the time, place, course, and method of therapeutic treatment chosen, if any” </a:t>
            </a:r>
            <a:r>
              <a:rPr lang="en-US" sz="1000" i="1" dirty="0"/>
              <a:t>(</a:t>
            </a:r>
            <a:r>
              <a:rPr lang="en-US" sz="1000" i="1" dirty="0" err="1"/>
              <a:t>Lupik</a:t>
            </a:r>
            <a:r>
              <a:rPr lang="en-US" sz="1000" i="1" dirty="0"/>
              <a:t>, 2017).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2032001"/>
            <a:ext cx="3586843" cy="40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99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Image result for helping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71" y="1477217"/>
            <a:ext cx="3486209" cy="222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7253" y="602819"/>
            <a:ext cx="3911855" cy="1272073"/>
          </a:xfrm>
        </p:spPr>
        <p:txBody>
          <a:bodyPr/>
          <a:lstStyle/>
          <a:p>
            <a:r>
              <a:rPr lang="en-US" u="sng" dirty="0"/>
              <a:t>Supporting Those With Substance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881" y="1874892"/>
            <a:ext cx="8067199" cy="480112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Bearing witness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Engagement, relationship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Providing 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Self-determination and Autonomy: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dirty="0"/>
              <a:t> “Allowing each person to determine for themselves the time, place, course, and method of therapeutic treatment chosen, if any” </a:t>
            </a:r>
            <a:r>
              <a:rPr lang="en-US" sz="1900" dirty="0" smtClean="0"/>
              <a:t>(</a:t>
            </a:r>
            <a:r>
              <a:rPr lang="en-US" sz="1900" dirty="0" err="1" smtClean="0"/>
              <a:t>Lupik</a:t>
            </a:r>
            <a:r>
              <a:rPr lang="en-US" sz="1900" dirty="0" smtClean="0"/>
              <a:t>, 2017)</a:t>
            </a:r>
          </a:p>
          <a:p>
            <a:pPr marL="504825" indent="-342900">
              <a:buFont typeface="Arial"/>
              <a:buChar char="•"/>
            </a:pPr>
            <a:r>
              <a:rPr lang="en-US" sz="2400" dirty="0" smtClean="0"/>
              <a:t>Building </a:t>
            </a:r>
            <a:r>
              <a:rPr lang="en-US" sz="2400" dirty="0"/>
              <a:t>relationships with area providers</a:t>
            </a:r>
          </a:p>
          <a:p>
            <a:pPr marL="1082675" lvl="2" indent="-342900">
              <a:buFont typeface="Arial"/>
              <a:buChar char="•"/>
            </a:pPr>
            <a:r>
              <a:rPr lang="en-US" sz="2000" dirty="0"/>
              <a:t>Crisis Teams</a:t>
            </a:r>
          </a:p>
          <a:p>
            <a:pPr marL="1082675" lvl="2" indent="-342900">
              <a:buFont typeface="Arial"/>
              <a:buChar char="•"/>
            </a:pPr>
            <a:r>
              <a:rPr lang="en-US" sz="2000" dirty="0"/>
              <a:t>Harm reduction supports</a:t>
            </a:r>
          </a:p>
          <a:p>
            <a:pPr marL="1082675" lvl="2" indent="-342900">
              <a:buFont typeface="Arial"/>
              <a:buChar char="•"/>
            </a:pPr>
            <a:r>
              <a:rPr lang="en-US" sz="2000" dirty="0" smtClean="0"/>
              <a:t>Inpatient detox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AutoShape 2" descr="Image result for helping people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helping people"/>
          <p:cNvSpPr>
            <a:spLocks noChangeAspect="1" noChangeArrowheads="1"/>
          </p:cNvSpPr>
          <p:nvPr/>
        </p:nvSpPr>
        <p:spPr bwMode="auto">
          <a:xfrm>
            <a:off x="345281" y="1603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03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0671" y="1418359"/>
            <a:ext cx="6762749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ova"/>
              </a:rPr>
              <a:t>Center for Human Development’s Behavioral Health Center (CBHC)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8114" y="3429000"/>
            <a:ext cx="6858000" cy="1880863"/>
          </a:xfrm>
        </p:spPr>
        <p:txBody>
          <a:bodyPr>
            <a:normAutofit/>
          </a:bodyPr>
          <a:lstStyle/>
          <a:p>
            <a:r>
              <a:rPr lang="en-US" sz="27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Laying the Groundwork for </a:t>
            </a:r>
          </a:p>
          <a:p>
            <a:r>
              <a:rPr lang="en-US" sz="27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Improved Community-Based Acute Care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02931" y="5723751"/>
            <a:ext cx="174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50360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55" y="1188153"/>
            <a:ext cx="7549116" cy="4535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40586" y="5723751"/>
            <a:ext cx="174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9770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CBHCs: The Basics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747" y="1714501"/>
            <a:ext cx="4740486" cy="420893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Mass. EOHHS has designated providers across the state as Community Behavioral Health Centers</a:t>
            </a:r>
            <a:r>
              <a:rPr lang="en-US" sz="2400" dirty="0" smtClean="0"/>
              <a:t>.</a:t>
            </a:r>
            <a:endParaRPr lang="en-US" sz="1200" dirty="0" smtClean="0"/>
          </a:p>
          <a:p>
            <a:pPr marL="0" indent="0">
              <a:buNone/>
            </a:pPr>
            <a:endParaRPr lang="en-US" sz="1100" dirty="0" smtClean="0"/>
          </a:p>
          <a:p>
            <a:pPr lvl="1"/>
            <a:r>
              <a:rPr lang="en-US" sz="2400" dirty="0" smtClean="0"/>
              <a:t>Catchments</a:t>
            </a:r>
          </a:p>
          <a:p>
            <a:pPr lvl="1"/>
            <a:r>
              <a:rPr lang="en-US" sz="2400" dirty="0" smtClean="0"/>
              <a:t>Broadened Acute Care Services </a:t>
            </a:r>
          </a:p>
          <a:p>
            <a:pPr lvl="1"/>
            <a:r>
              <a:rPr lang="en-US" sz="2400" dirty="0" smtClean="0"/>
              <a:t>Keeping More in the Community</a:t>
            </a:r>
            <a:endParaRPr lang="en-US" sz="2400" dirty="0" smtClean="0"/>
          </a:p>
          <a:p>
            <a:pPr lvl="1"/>
            <a:r>
              <a:rPr lang="en-US" sz="2400" dirty="0" smtClean="0"/>
              <a:t>Reduced ED boarding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309" y="2066193"/>
            <a:ext cx="3205004" cy="286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18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849" y="-225207"/>
            <a:ext cx="6858000" cy="1442166"/>
          </a:xfrm>
        </p:spPr>
        <p:txBody>
          <a:bodyPr/>
          <a:lstStyle/>
          <a:p>
            <a:r>
              <a:rPr lang="en-US" dirty="0"/>
              <a:t>Spectrum of Acuity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7878" y="1324209"/>
            <a:ext cx="6065134" cy="1241822"/>
          </a:xfrm>
        </p:spPr>
        <p:txBody>
          <a:bodyPr/>
          <a:lstStyle/>
          <a:p>
            <a:pPr algn="ctr"/>
            <a:r>
              <a:rPr lang="en-US" dirty="0"/>
              <a:t>Treatment throughout the CBHC, larger CHD, and community partner continuum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879844" y="3499440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Outpatient Therapy and Psychiatry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3359887" y="4164911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School Interventions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2493334" y="3499440"/>
            <a:ext cx="1281224" cy="58479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Urgent Outpatient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4106825" y="3499441"/>
            <a:ext cx="1281224" cy="58479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Crisis Intervention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5688418" y="3499441"/>
            <a:ext cx="1281224" cy="58479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Crisis Stabilization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7312541" y="3499441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Inpatient </a:t>
            </a:r>
          </a:p>
        </p:txBody>
      </p:sp>
      <p:sp>
        <p:nvSpPr>
          <p:cNvPr id="10" name="Minus 9"/>
          <p:cNvSpPr/>
          <p:nvPr/>
        </p:nvSpPr>
        <p:spPr>
          <a:xfrm>
            <a:off x="2167713" y="3675346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Minus 10"/>
          <p:cNvSpPr/>
          <p:nvPr/>
        </p:nvSpPr>
        <p:spPr>
          <a:xfrm>
            <a:off x="3787849" y="3678238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Minus 11"/>
          <p:cNvSpPr/>
          <p:nvPr/>
        </p:nvSpPr>
        <p:spPr>
          <a:xfrm>
            <a:off x="5358809" y="3675345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Minus 12"/>
          <p:cNvSpPr/>
          <p:nvPr/>
        </p:nvSpPr>
        <p:spPr>
          <a:xfrm>
            <a:off x="6982933" y="3637897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lowchart: Process 14"/>
          <p:cNvSpPr/>
          <p:nvPr/>
        </p:nvSpPr>
        <p:spPr>
          <a:xfrm>
            <a:off x="3312040" y="2825251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Police Co-Response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6507124" y="4169524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Hospital ED Support</a:t>
            </a:r>
          </a:p>
        </p:txBody>
      </p:sp>
      <p:sp>
        <p:nvSpPr>
          <p:cNvPr id="17" name="Minus 16"/>
          <p:cNvSpPr/>
          <p:nvPr/>
        </p:nvSpPr>
        <p:spPr>
          <a:xfrm>
            <a:off x="-13291" y="2233778"/>
            <a:ext cx="9157291" cy="6858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Substance Use Services and MAT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597341" y="2479885"/>
            <a:ext cx="715200" cy="19358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860399" y="2466939"/>
            <a:ext cx="731584" cy="2194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890462" y="5723751"/>
            <a:ext cx="174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24727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736" y="550768"/>
            <a:ext cx="6858000" cy="745193"/>
          </a:xfrm>
        </p:spPr>
        <p:txBody>
          <a:bodyPr/>
          <a:lstStyle/>
          <a:p>
            <a:r>
              <a:rPr lang="en-US" dirty="0"/>
              <a:t>Spectrum of Acuity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5153" y="1320592"/>
            <a:ext cx="6858000" cy="1241822"/>
          </a:xfrm>
        </p:spPr>
        <p:txBody>
          <a:bodyPr/>
          <a:lstStyle/>
          <a:p>
            <a:pPr algn="ctr"/>
            <a:r>
              <a:rPr lang="en-US" dirty="0"/>
              <a:t>Treatment throughout the CBHC, larger CHD, and community partner continuum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879844" y="3499440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“I am stable and in insight-based therapy and psychiatry”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3359887" y="4164911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/>
              <a:t>“I have had school staff intervention and they are helping me get immediate support.”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2510611" y="3514922"/>
            <a:ext cx="1281224" cy="58479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“I don’t feel great and I need help faster than my next OP appointment.”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4106825" y="3499441"/>
            <a:ext cx="1281224" cy="58479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“I need immediate help.”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5688418" y="3499441"/>
            <a:ext cx="1281224" cy="584791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“I need to be in a supportive, structured, 24-hour community setting.”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7312541" y="3499441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“I need to be in a supportive, structured, locked hospital setting.” </a:t>
            </a:r>
          </a:p>
        </p:txBody>
      </p:sp>
      <p:sp>
        <p:nvSpPr>
          <p:cNvPr id="10" name="Minus 9"/>
          <p:cNvSpPr/>
          <p:nvPr/>
        </p:nvSpPr>
        <p:spPr>
          <a:xfrm>
            <a:off x="2167713" y="3675346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Minus 10"/>
          <p:cNvSpPr/>
          <p:nvPr/>
        </p:nvSpPr>
        <p:spPr>
          <a:xfrm>
            <a:off x="3787849" y="3678238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Minus 11"/>
          <p:cNvSpPr/>
          <p:nvPr/>
        </p:nvSpPr>
        <p:spPr>
          <a:xfrm>
            <a:off x="5358809" y="3675345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Minus 12"/>
          <p:cNvSpPr/>
          <p:nvPr/>
        </p:nvSpPr>
        <p:spPr>
          <a:xfrm>
            <a:off x="6982933" y="3637897"/>
            <a:ext cx="329609" cy="3078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lowchart: Process 14"/>
          <p:cNvSpPr/>
          <p:nvPr/>
        </p:nvSpPr>
        <p:spPr>
          <a:xfrm>
            <a:off x="3312040" y="2825251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/>
              <a:t>“I have had police interaction and they are helping me get immediate support.”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6507124" y="4169524"/>
            <a:ext cx="1281224" cy="58479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/>
              <a:t>“I am getting checked out or admitted for life-threatening medical or psychiatric needs.”</a:t>
            </a:r>
          </a:p>
        </p:txBody>
      </p:sp>
      <p:sp>
        <p:nvSpPr>
          <p:cNvPr id="17" name="Minus 16"/>
          <p:cNvSpPr/>
          <p:nvPr/>
        </p:nvSpPr>
        <p:spPr>
          <a:xfrm>
            <a:off x="-13291" y="2233778"/>
            <a:ext cx="9157291" cy="6858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“I am struggling with substance use and need help.”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09165" y="5723751"/>
            <a:ext cx="174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27468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8C02F-B922-11EC-FA3A-3A070507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Homelessness In Massachusetts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97BDD-F229-C821-819C-62C6D377F208}"/>
              </a:ext>
            </a:extLst>
          </p:cNvPr>
          <p:cNvSpPr txBox="1"/>
          <p:nvPr/>
        </p:nvSpPr>
        <p:spPr>
          <a:xfrm>
            <a:off x="1378389" y="1414688"/>
            <a:ext cx="706222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U.S</a:t>
            </a:r>
            <a:r>
              <a:rPr lang="en-US" sz="2000" dirty="0">
                <a:latin typeface="+mj-lt"/>
              </a:rPr>
              <a:t>. Department of Housing and Urban </a:t>
            </a:r>
            <a:r>
              <a:rPr lang="en-US" sz="2000" dirty="0" smtClean="0">
                <a:latin typeface="+mj-lt"/>
              </a:rPr>
              <a:t>Development (HUD) Data: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2020 = 1</a:t>
            </a:r>
            <a:r>
              <a:rPr lang="en-US" sz="2000" dirty="0" smtClean="0">
                <a:latin typeface="+mj-lt"/>
              </a:rPr>
              <a:t>7,975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2023 = 23,000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2007-2023 = 88.5% increase</a:t>
            </a:r>
          </a:p>
          <a:p>
            <a:pPr lvl="1"/>
            <a:endParaRPr lang="en-US" sz="20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Record-breaking influx of migrant/refugee families.</a:t>
            </a: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Homeless Youth: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25</a:t>
            </a:r>
            <a:r>
              <a:rPr lang="en-US" sz="2000" dirty="0">
                <a:latin typeface="+mj-lt"/>
              </a:rPr>
              <a:t>% </a:t>
            </a:r>
            <a:r>
              <a:rPr lang="en-US" sz="2000" dirty="0" smtClean="0">
                <a:latin typeface="+mj-lt"/>
              </a:rPr>
              <a:t>identified as LGBTQ</a:t>
            </a:r>
            <a:r>
              <a:rPr lang="en-US" sz="2000" dirty="0">
                <a:latin typeface="+mj-lt"/>
              </a:rPr>
              <a:t>+ </a:t>
            </a:r>
            <a:endParaRPr lang="en-US" sz="2000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31</a:t>
            </a:r>
            <a:r>
              <a:rPr lang="en-US" sz="2000" dirty="0">
                <a:latin typeface="+mj-lt"/>
              </a:rPr>
              <a:t>% were involved in the foster care system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Veterans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2019 = 534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9887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t="2" b="24051"/>
          <a:stretch/>
        </p:blipFill>
        <p:spPr bwMode="auto">
          <a:xfrm>
            <a:off x="184150" y="2331815"/>
            <a:ext cx="8739879" cy="414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28" y="336993"/>
            <a:ext cx="6089650" cy="1894603"/>
          </a:xfrm>
        </p:spPr>
        <p:txBody>
          <a:bodyPr/>
          <a:lstStyle/>
          <a:p>
            <a:r>
              <a:rPr lang="en-US" dirty="0"/>
              <a:t>Trauma, Substance Abuse, Homelessness Work </a:t>
            </a:r>
            <a:r>
              <a:rPr lang="mr-IN" dirty="0"/>
              <a:t>–</a:t>
            </a:r>
            <a:r>
              <a:rPr lang="en-US" dirty="0"/>
              <a:t> What Keeps the Helpers Going? </a:t>
            </a:r>
            <a:endParaRPr lang="en-US" sz="1600" i="1" dirty="0"/>
          </a:p>
        </p:txBody>
      </p:sp>
      <p:pic>
        <p:nvPicPr>
          <p:cNvPr id="4" name="Delphine Cop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9164" y="1006685"/>
            <a:ext cx="559644" cy="746192"/>
          </a:xfrm>
          <a:prstGeom prst="rect">
            <a:avLst/>
          </a:prstGeom>
        </p:spPr>
      </p:pic>
      <p:pic>
        <p:nvPicPr>
          <p:cNvPr id="10" name="Dennis 2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8601" y="1006685"/>
            <a:ext cx="515702" cy="68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3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850" y="211979"/>
            <a:ext cx="4686300" cy="1048173"/>
          </a:xfrm>
        </p:spPr>
        <p:txBody>
          <a:bodyPr/>
          <a:lstStyle/>
          <a:p>
            <a:r>
              <a:rPr lang="en-US" u="sng" dirty="0"/>
              <a:t>Helping the Helpers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69" y="1606096"/>
            <a:ext cx="3694745" cy="4735534"/>
          </a:xfrm>
        </p:spPr>
        <p:txBody>
          <a:bodyPr>
            <a:noAutofit/>
          </a:bodyPr>
          <a:lstStyle/>
          <a:p>
            <a:pPr marL="457200" indent="-457200" algn="l">
              <a:buFont typeface="Arial"/>
              <a:buChar char="•"/>
            </a:pPr>
            <a:endParaRPr lang="en-US" sz="2400" dirty="0" smtClean="0"/>
          </a:p>
          <a:p>
            <a:pPr marL="457200" indent="-457200" algn="l">
              <a:buFont typeface="Arial"/>
              <a:buChar char="•"/>
            </a:pPr>
            <a:r>
              <a:rPr lang="en-US" sz="2400" dirty="0"/>
              <a:t>Knowing your </a:t>
            </a:r>
            <a:r>
              <a:rPr lang="en-US" sz="2400" dirty="0" smtClean="0"/>
              <a:t>resources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/>
              <a:t>Boundary setting, managing </a:t>
            </a:r>
            <a:r>
              <a:rPr lang="en-US" sz="2400" dirty="0" smtClean="0"/>
              <a:t>expectations</a:t>
            </a:r>
            <a:endParaRPr lang="en-US" sz="2400" dirty="0"/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/>
              <a:t>Vicarious </a:t>
            </a:r>
            <a:r>
              <a:rPr lang="en-US" sz="2400" dirty="0"/>
              <a:t>Trauma </a:t>
            </a:r>
            <a:r>
              <a:rPr lang="en-US" sz="2400" dirty="0" smtClean="0"/>
              <a:t>Trainings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/>
              <a:t>Formalized </a:t>
            </a:r>
            <a:r>
              <a:rPr lang="en-US" sz="2400" dirty="0"/>
              <a:t>debriefing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err="1"/>
              <a:t>Narcan</a:t>
            </a:r>
            <a:r>
              <a:rPr lang="en-US" sz="2400" dirty="0"/>
              <a:t> training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/>
              <a:t>Mental Health</a:t>
            </a:r>
            <a:endParaRPr lang="en-US" sz="2400" dirty="0"/>
          </a:p>
          <a:p>
            <a:endParaRPr lang="en-US" sz="24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614" y="1954843"/>
            <a:ext cx="4767871" cy="42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47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integ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57" y="1869998"/>
            <a:ext cx="3448979" cy="412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49" y="512938"/>
            <a:ext cx="4769507" cy="726439"/>
          </a:xfrm>
        </p:spPr>
        <p:txBody>
          <a:bodyPr/>
          <a:lstStyle/>
          <a:p>
            <a:r>
              <a:rPr lang="en-US" u="sng" dirty="0" smtClean="0"/>
              <a:t>Brainstorm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1" y="1570008"/>
            <a:ext cx="4972529" cy="46841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Self-Assessment: </a:t>
            </a:r>
          </a:p>
          <a:p>
            <a:pPr marL="502920" indent="-457200">
              <a:buFont typeface="Arial" panose="020B0604020202020204" pitchFamily="34" charset="0"/>
              <a:buChar char="•"/>
            </a:pPr>
            <a:r>
              <a:rPr lang="en-US" sz="2600" dirty="0"/>
              <a:t>Where are points of integration in your work?</a:t>
            </a:r>
          </a:p>
          <a:p>
            <a:pPr marL="502920" indent="-457200">
              <a:buFont typeface="Arial" panose="020B0604020202020204" pitchFamily="34" charset="0"/>
              <a:buChar char="•"/>
            </a:pPr>
            <a:r>
              <a:rPr lang="en-US" sz="2600" dirty="0"/>
              <a:t>Where is the integration, developmentally? </a:t>
            </a:r>
          </a:p>
          <a:p>
            <a:pPr marL="502920" indent="-457200">
              <a:buFont typeface="Arial" panose="020B0604020202020204" pitchFamily="34" charset="0"/>
              <a:buChar char="•"/>
            </a:pPr>
            <a:r>
              <a:rPr lang="en-US" sz="2600" dirty="0"/>
              <a:t>Levels of acceptance to change in community?</a:t>
            </a:r>
          </a:p>
          <a:p>
            <a:pPr marL="502920" indent="-457200">
              <a:buFont typeface="Arial" panose="020B0604020202020204" pitchFamily="34" charset="0"/>
              <a:buChar char="•"/>
            </a:pPr>
            <a:r>
              <a:rPr lang="en-US" sz="2600" dirty="0"/>
              <a:t>Where are there obstacles, and what are they?</a:t>
            </a:r>
          </a:p>
          <a:p>
            <a:pPr marL="502920" indent="-457200">
              <a:buFont typeface="Arial" panose="020B0604020202020204" pitchFamily="34" charset="0"/>
              <a:buChar char="•"/>
            </a:pPr>
            <a:r>
              <a:rPr lang="en-US" sz="2600" dirty="0"/>
              <a:t>What do the successes look like?</a:t>
            </a:r>
          </a:p>
          <a:p>
            <a:pPr lvl="1"/>
            <a:endParaRPr lang="en-US" sz="2600" dirty="0"/>
          </a:p>
          <a:p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123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274885"/>
            <a:ext cx="7583487" cy="4208930"/>
          </a:xfrm>
        </p:spPr>
        <p:txBody>
          <a:bodyPr>
            <a:normAutofit/>
          </a:bodyPr>
          <a:lstStyle/>
          <a:p>
            <a:pPr algn="ctr"/>
            <a:endParaRPr lang="en-US" sz="3200" dirty="0"/>
          </a:p>
          <a:p>
            <a:pPr marL="0" indent="0" algn="ctr">
              <a:buNone/>
            </a:pPr>
            <a:r>
              <a:rPr lang="en-US" sz="9600" dirty="0" smtClean="0"/>
              <a:t>This Work is Hard.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99193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750" y="632012"/>
            <a:ext cx="7583487" cy="1044388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Two Categories: </a:t>
            </a:r>
            <a:br>
              <a:rPr lang="en-US" sz="2800" dirty="0"/>
            </a:br>
            <a:r>
              <a:rPr lang="en-US" sz="2800" dirty="0"/>
              <a:t>Individual &amp; Family Shelter Systems</a:t>
            </a:r>
          </a:p>
        </p:txBody>
      </p:sp>
      <p:pic>
        <p:nvPicPr>
          <p:cNvPr id="6" name="Content Placeholder 5" descr="family homeless on the str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51566" y="2650601"/>
            <a:ext cx="4043671" cy="329878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43C79C-9A1E-3E0E-29AF-5367EA871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06" y="2253460"/>
            <a:ext cx="3132253" cy="39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77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59428"/>
            <a:ext cx="8229600" cy="170656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Massachusetts:</a:t>
            </a:r>
            <a:br>
              <a:rPr lang="en-US" sz="3600" dirty="0"/>
            </a:br>
            <a:r>
              <a:rPr lang="en-US" sz="3600" dirty="0"/>
              <a:t>Family Right to Shelter State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 descr="dining room meal lin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5406" y="2412709"/>
            <a:ext cx="6081531" cy="3810812"/>
          </a:xfrm>
        </p:spPr>
      </p:pic>
    </p:spTree>
    <p:extLst>
      <p:ext uri="{BB962C8B-B14F-4D97-AF65-F5344CB8AC3E}">
        <p14:creationId xmlns:p14="http://schemas.microsoft.com/office/powerpoint/2010/main" val="267364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BF2A-45C2-D060-6881-71245DF43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5474" y="0"/>
            <a:ext cx="7583487" cy="1185633"/>
          </a:xfrm>
        </p:spPr>
        <p:txBody>
          <a:bodyPr/>
          <a:lstStyle/>
          <a:p>
            <a:pPr algn="ctr"/>
            <a:r>
              <a:rPr lang="en-US" dirty="0"/>
              <a:t>Shelter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9F3D-3A54-23A0-FBED-1D39C5B28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15" y="1320648"/>
            <a:ext cx="4847948" cy="5291935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August </a:t>
            </a:r>
            <a:r>
              <a:rPr lang="en-US" sz="2800" dirty="0"/>
              <a:t>2023: Gov. Healy identified funding cap at 7,500 families/23,000+ individuals</a:t>
            </a:r>
          </a:p>
          <a:p>
            <a:r>
              <a:rPr lang="en-US" sz="2800" dirty="0"/>
              <a:t>October 30, 2023, 7,319 occupied</a:t>
            </a:r>
          </a:p>
          <a:p>
            <a:r>
              <a:rPr lang="en-US" sz="2800" dirty="0"/>
              <a:t>November 9, 2023 = 0</a:t>
            </a:r>
          </a:p>
          <a:p>
            <a:pPr lvl="1"/>
            <a:r>
              <a:rPr lang="en-US" sz="2200" b="0" i="0" dirty="0">
                <a:effectLst/>
                <a:latin typeface="Google Sans"/>
              </a:rPr>
              <a:t>Governor Maura Healey announced that "the state does not have enough shelter, space, service, providers, or funding to safely expand beyond 7500 families." </a:t>
            </a:r>
          </a:p>
          <a:p>
            <a:pPr lvl="1"/>
            <a:r>
              <a:rPr lang="en-US" sz="2200" b="0" i="0" dirty="0">
                <a:effectLst/>
                <a:latin typeface="Google Sans"/>
              </a:rPr>
              <a:t>Declared state of emergency in August 2023</a:t>
            </a:r>
          </a:p>
          <a:p>
            <a:pPr lvl="1"/>
            <a:r>
              <a:rPr lang="en-US" b="0" i="0" dirty="0">
                <a:effectLst/>
                <a:latin typeface="Source Serif Pro" panose="020F0502020204030204" pitchFamily="34" charset="0"/>
              </a:rPr>
              <a:t>3,806 families living in hotels and motels, 3,650 at traditional shelter sites, and 61 in temporary </a:t>
            </a:r>
            <a:r>
              <a:rPr lang="en-US" b="0" i="0" dirty="0" smtClean="0">
                <a:effectLst/>
                <a:latin typeface="Source Serif Pro" panose="020F0502020204030204" pitchFamily="34" charset="0"/>
              </a:rPr>
              <a:t>locations.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CDB90-C877-92D8-DC0B-2E0265537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780" y="4577828"/>
            <a:ext cx="3310359" cy="1919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1808D3-E86C-95DA-0893-13E9E93F9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963" y="368390"/>
            <a:ext cx="3430022" cy="1919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4F7CC-804F-AEEF-0EC0-AFFCEB4E9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781" y="2412800"/>
            <a:ext cx="3310358" cy="20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32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E0F3C-68B7-A3E0-7437-6701FE11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DD8C6-3B98-845C-B004-5652326AD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800" dirty="0" smtClean="0"/>
              <a:t>Point in Time Count</a:t>
            </a:r>
          </a:p>
          <a:p>
            <a:r>
              <a:rPr lang="en-US" sz="2800" dirty="0" smtClean="0"/>
              <a:t>Continuum </a:t>
            </a:r>
            <a:r>
              <a:rPr lang="en-US" sz="2800" dirty="0"/>
              <a:t>of Care (</a:t>
            </a:r>
            <a:r>
              <a:rPr lang="en-US" sz="2800" dirty="0" err="1"/>
              <a:t>CoCs</a:t>
            </a:r>
            <a:r>
              <a:rPr lang="en-US" sz="2800" dirty="0" smtClean="0"/>
              <a:t>); Chronically Homeless List</a:t>
            </a:r>
            <a:endParaRPr lang="en-US" sz="2800" dirty="0"/>
          </a:p>
          <a:p>
            <a:r>
              <a:rPr lang="en-US" sz="2800" dirty="0"/>
              <a:t>Hierarchy of housed first</a:t>
            </a:r>
          </a:p>
          <a:p>
            <a:pPr lvl="1"/>
            <a:r>
              <a:rPr lang="en-US" sz="2800" dirty="0"/>
              <a:t>Elderly</a:t>
            </a:r>
          </a:p>
          <a:p>
            <a:pPr lvl="1"/>
            <a:r>
              <a:rPr lang="en-US" sz="2800" dirty="0"/>
              <a:t>Medically Ill</a:t>
            </a:r>
          </a:p>
          <a:p>
            <a:pPr lvl="1"/>
            <a:r>
              <a:rPr lang="en-US" sz="2800" dirty="0"/>
              <a:t>Severely Mentally </a:t>
            </a:r>
            <a:r>
              <a:rPr lang="en-US" sz="2800" dirty="0" smtClean="0"/>
              <a:t>Ill</a:t>
            </a:r>
          </a:p>
          <a:p>
            <a:pPr lvl="1"/>
            <a:r>
              <a:rPr lang="en-US" sz="2800" dirty="0" smtClean="0"/>
              <a:t>Veterans</a:t>
            </a:r>
          </a:p>
          <a:p>
            <a:pPr lvl="1"/>
            <a:r>
              <a:rPr lang="en-US" sz="2800" dirty="0" smtClean="0"/>
              <a:t>Youth</a:t>
            </a:r>
            <a:endParaRPr lang="en-US" sz="2800" dirty="0"/>
          </a:p>
          <a:p>
            <a:r>
              <a:rPr lang="en-US" sz="2800" dirty="0"/>
              <a:t>Expedite transitional-to-permanent housing</a:t>
            </a:r>
          </a:p>
          <a:p>
            <a:r>
              <a:rPr lang="en-US" sz="2800" dirty="0"/>
              <a:t>Push systems:</a:t>
            </a:r>
          </a:p>
          <a:p>
            <a:pPr lvl="1"/>
            <a:r>
              <a:rPr lang="en-US" sz="2800" dirty="0"/>
              <a:t>DMH, DDS, DCF</a:t>
            </a:r>
          </a:p>
        </p:txBody>
      </p:sp>
    </p:spTree>
    <p:extLst>
      <p:ext uri="{BB962C8B-B14F-4D97-AF65-F5344CB8AC3E}">
        <p14:creationId xmlns:p14="http://schemas.microsoft.com/office/powerpoint/2010/main" val="58515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9045-038D-609F-62DB-3AEFE1D5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Discrimination of the Unsheltered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C63A0-E074-F94E-BE36-2047D08B024D}"/>
              </a:ext>
            </a:extLst>
          </p:cNvPr>
          <p:cNvSpPr txBox="1"/>
          <p:nvPr/>
        </p:nvSpPr>
        <p:spPr>
          <a:xfrm>
            <a:off x="659757" y="1576040"/>
            <a:ext cx="4352081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Anti-homeless ordinances.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Anecdote experiences of discrimination. </a:t>
            </a:r>
            <a:r>
              <a:rPr lang="en-US" sz="1100" i="1" dirty="0" smtClean="0"/>
              <a:t>In </a:t>
            </a:r>
            <a:r>
              <a:rPr lang="en-US" sz="1100" i="1" dirty="0"/>
              <a:t>a 2014 survey, the National Coalition for the Homeless reported at 70.4% of homeless respondents felt that they had been discriminated </a:t>
            </a:r>
            <a:r>
              <a:rPr lang="en-US" sz="1100" i="1" dirty="0" smtClean="0"/>
              <a:t>against.</a:t>
            </a:r>
          </a:p>
          <a:p>
            <a:endParaRPr lang="en-US" sz="11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LGBTQ</a:t>
            </a:r>
            <a:r>
              <a:rPr lang="en-US" sz="2000" dirty="0"/>
              <a:t>+ youth both </a:t>
            </a:r>
            <a:r>
              <a:rPr lang="en-US" sz="2000" dirty="0" smtClean="0"/>
              <a:t>report </a:t>
            </a:r>
            <a:r>
              <a:rPr lang="en-US" sz="2000" dirty="0"/>
              <a:t>being turned away from shelters. </a:t>
            </a:r>
            <a:endParaRPr lang="en-US" sz="2000" dirty="0" smtClean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Reported </a:t>
            </a:r>
            <a:r>
              <a:rPr lang="en-US" sz="2000" dirty="0" smtClean="0"/>
              <a:t>experiences</a:t>
            </a:r>
            <a:r>
              <a:rPr lang="en-US" sz="2000" dirty="0" smtClean="0"/>
              <a:t> </a:t>
            </a:r>
            <a:r>
              <a:rPr lang="en-US" sz="2000" dirty="0"/>
              <a:t>of homophobia and transphobia while in shelters.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4B7AA-8ABC-7B19-5F45-BF65551380B7}"/>
              </a:ext>
            </a:extLst>
          </p:cNvPr>
          <p:cNvSpPr txBox="1"/>
          <p:nvPr/>
        </p:nvSpPr>
        <p:spPr>
          <a:xfrm>
            <a:off x="4907184" y="3784922"/>
            <a:ext cx="376225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Providing civil rights protections to people experiencing homelessness will reduce the barriers they face trying to exit homelessness for good.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F7B724-EDEA-C2F6-E3CA-38E9EF739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184" y="1425388"/>
            <a:ext cx="3762254" cy="24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47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Known Population Details</a:t>
            </a:r>
            <a:r>
              <a:rPr lang="en-US" dirty="0"/>
              <a:t>: </a:t>
            </a:r>
            <a:r>
              <a:rPr lang="en-US" sz="1200" dirty="0"/>
              <a:t>FOH, 2018</a:t>
            </a: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82816545"/>
              </p:ext>
            </p:extLst>
          </p:nvPr>
        </p:nvGraphicFramePr>
        <p:xfrm>
          <a:off x="3012307" y="1846197"/>
          <a:ext cx="2561549" cy="217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90" y="587883"/>
            <a:ext cx="1028699" cy="630621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50048589"/>
              </p:ext>
            </p:extLst>
          </p:nvPr>
        </p:nvGraphicFramePr>
        <p:xfrm>
          <a:off x="412408" y="1908895"/>
          <a:ext cx="2003609" cy="2375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565041253"/>
              </p:ext>
            </p:extLst>
          </p:nvPr>
        </p:nvGraphicFramePr>
        <p:xfrm>
          <a:off x="443662" y="4209604"/>
          <a:ext cx="2003609" cy="2514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2947275884"/>
              </p:ext>
            </p:extLst>
          </p:nvPr>
        </p:nvGraphicFramePr>
        <p:xfrm>
          <a:off x="6112034" y="1791060"/>
          <a:ext cx="2985312" cy="2316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642702567"/>
              </p:ext>
            </p:extLst>
          </p:nvPr>
        </p:nvGraphicFramePr>
        <p:xfrm>
          <a:off x="6112034" y="4083632"/>
          <a:ext cx="2856872" cy="2595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183181910"/>
              </p:ext>
            </p:extLst>
          </p:nvPr>
        </p:nvGraphicFramePr>
        <p:xfrm>
          <a:off x="2267080" y="4237116"/>
          <a:ext cx="1933283" cy="217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036059161"/>
              </p:ext>
            </p:extLst>
          </p:nvPr>
        </p:nvGraphicFramePr>
        <p:xfrm>
          <a:off x="4293081" y="4227316"/>
          <a:ext cx="1933283" cy="218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675627142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914</TotalTime>
  <Words>1333</Words>
  <Application>Microsoft Office PowerPoint</Application>
  <PresentationFormat>On-screen Show (4:3)</PresentationFormat>
  <Paragraphs>214</Paragraphs>
  <Slides>33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Nova</vt:lpstr>
      <vt:lpstr>Calibri</vt:lpstr>
      <vt:lpstr>Google Sans</vt:lpstr>
      <vt:lpstr>Source Serif Pro</vt:lpstr>
      <vt:lpstr>Trebuchet MS</vt:lpstr>
      <vt:lpstr>Wingdings 2</vt:lpstr>
      <vt:lpstr>Revolution</vt:lpstr>
      <vt:lpstr>Homelessness in Our Communities Western Massachusetts</vt:lpstr>
      <vt:lpstr>PowerPoint Presentation</vt:lpstr>
      <vt:lpstr>Homelessness In Massachusetts </vt:lpstr>
      <vt:lpstr>Two Categories:  Individual &amp; Family Shelter Systems</vt:lpstr>
      <vt:lpstr>Massachusetts: Family Right to Shelter State  </vt:lpstr>
      <vt:lpstr>Shelter Crisis</vt:lpstr>
      <vt:lpstr>What do we do?</vt:lpstr>
      <vt:lpstr>Discrimination of the Unsheltered</vt:lpstr>
      <vt:lpstr>Known Population Details: FOH, 2018</vt:lpstr>
      <vt:lpstr>PowerPoint Presentation</vt:lpstr>
      <vt:lpstr>Trauma, Substance Abuse, and Homelessness    </vt:lpstr>
      <vt:lpstr>Theoretical Assumptions:</vt:lpstr>
      <vt:lpstr>Trauma-Responsive Homelessness Intervention</vt:lpstr>
      <vt:lpstr>Western MA “Emergency” Shelters  </vt:lpstr>
      <vt:lpstr>Shelter Refusal</vt:lpstr>
      <vt:lpstr>    Emergency Shelter:  “Describe your first night in shelter?”  </vt:lpstr>
      <vt:lpstr>PowerPoint Presentation</vt:lpstr>
      <vt:lpstr>Beds, cots, and floors. Overstimulation, no privacy, in a   community of traumatized and trauma. Listen in!</vt:lpstr>
      <vt:lpstr>Common Mental Health Challenges:</vt:lpstr>
      <vt:lpstr>“Triple-Diagnosis” Population:</vt:lpstr>
      <vt:lpstr>Integrated Treatment Services </vt:lpstr>
      <vt:lpstr>Successful Path To Housing</vt:lpstr>
      <vt:lpstr>Important  Engagement Philosophies</vt:lpstr>
      <vt:lpstr>Supporting Those With Substance Use</vt:lpstr>
      <vt:lpstr>Center for Human Development’s Behavioral Health Center (CBHC)</vt:lpstr>
      <vt:lpstr>PowerPoint Presentation</vt:lpstr>
      <vt:lpstr>CBHCs: The Basics </vt:lpstr>
      <vt:lpstr>Spectrum of Acuity</vt:lpstr>
      <vt:lpstr>Spectrum of Acuity</vt:lpstr>
      <vt:lpstr>Trauma, Substance Abuse, Homelessness Work – What Keeps the Helpers Going? </vt:lpstr>
      <vt:lpstr>Helping the Helpers</vt:lpstr>
      <vt:lpstr>Brainstorm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O'Brien</dc:creator>
  <cp:lastModifiedBy>Christy O'Brien</cp:lastModifiedBy>
  <cp:revision>23</cp:revision>
  <dcterms:created xsi:type="dcterms:W3CDTF">2019-08-08T21:53:52Z</dcterms:created>
  <dcterms:modified xsi:type="dcterms:W3CDTF">2024-01-30T15:47:54Z</dcterms:modified>
</cp:coreProperties>
</file>